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257" r:id="rId3"/>
    <p:sldId id="258" r:id="rId4"/>
    <p:sldId id="259" r:id="rId5"/>
    <p:sldId id="260" r:id="rId6"/>
    <p:sldId id="261" r:id="rId7"/>
    <p:sldId id="277" r:id="rId8"/>
    <p:sldId id="262" r:id="rId9"/>
    <p:sldId id="278" r:id="rId10"/>
    <p:sldId id="263" r:id="rId11"/>
    <p:sldId id="279" r:id="rId12"/>
    <p:sldId id="264" r:id="rId13"/>
    <p:sldId id="265" r:id="rId14"/>
    <p:sldId id="266" r:id="rId15"/>
    <p:sldId id="267" r:id="rId16"/>
    <p:sldId id="280" r:id="rId17"/>
    <p:sldId id="268" r:id="rId18"/>
    <p:sldId id="269" r:id="rId19"/>
    <p:sldId id="270" r:id="rId20"/>
    <p:sldId id="271" r:id="rId21"/>
    <p:sldId id="281" r:id="rId22"/>
    <p:sldId id="272" r:id="rId23"/>
    <p:sldId id="273" r:id="rId24"/>
    <p:sldId id="274" r:id="rId25"/>
    <p:sldId id="275" r:id="rId26"/>
    <p:sldId id="276" r:id="rId27"/>
  </p:sldIdLst>
  <p:sldSz cx="9144000" cy="6858000" type="screen4x3"/>
  <p:notesSz cx="6858000" cy="994727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69420F93-6407-4181-8A06-490EC001F708}" type="datetimeFigureOut">
              <a:rPr lang="zh-TW" altLang="en-US" smtClean="0"/>
              <a:pPr/>
              <a:t>2018/7/5</a:t>
            </a:fld>
            <a:endParaRPr lang="zh-TW" altLang="en-US"/>
          </a:p>
        </p:txBody>
      </p:sp>
      <p:sp>
        <p:nvSpPr>
          <p:cNvPr id="4" name="頁尾版面配置區 3"/>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9448800"/>
            <a:ext cx="2971800" cy="496888"/>
          </a:xfrm>
          <a:prstGeom prst="rect">
            <a:avLst/>
          </a:prstGeom>
        </p:spPr>
        <p:txBody>
          <a:bodyPr vert="horz" lIns="91440" tIns="45720" rIns="91440" bIns="45720" rtlCol="0" anchor="b"/>
          <a:lstStyle>
            <a:lvl1pPr algn="r">
              <a:defRPr sz="1200"/>
            </a:lvl1pPr>
          </a:lstStyle>
          <a:p>
            <a:fld id="{416EE028-0D15-4484-A2DE-F0AD569D8B1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24827BA0-663D-4FD9-836C-E5ECEF2A2609}" type="datetimeFigureOut">
              <a:rPr lang="zh-TW" altLang="en-US" smtClean="0"/>
              <a:pPr/>
              <a:t>2018/7/5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CFD3944-A495-47AE-8A83-5B60E076DB2E}"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4827BA0-663D-4FD9-836C-E5ECEF2A2609}" type="datetimeFigureOut">
              <a:rPr lang="zh-TW" altLang="en-US" smtClean="0"/>
              <a:pPr/>
              <a:t>2018/7/5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CFD3944-A495-47AE-8A83-5B60E076DB2E}"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4827BA0-663D-4FD9-836C-E5ECEF2A2609}" type="datetimeFigureOut">
              <a:rPr lang="zh-TW" altLang="en-US" smtClean="0"/>
              <a:pPr/>
              <a:t>2018/7/5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CFD3944-A495-47AE-8A83-5B60E076DB2E}"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4827BA0-663D-4FD9-836C-E5ECEF2A2609}" type="datetimeFigureOut">
              <a:rPr lang="zh-TW" altLang="en-US" smtClean="0"/>
              <a:pPr/>
              <a:t>2018/7/5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CFD3944-A495-47AE-8A83-5B60E076DB2E}"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24827BA0-663D-4FD9-836C-E5ECEF2A2609}" type="datetimeFigureOut">
              <a:rPr lang="zh-TW" altLang="en-US" smtClean="0"/>
              <a:pPr/>
              <a:t>2018/7/5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CFD3944-A495-47AE-8A83-5B60E076DB2E}"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24827BA0-663D-4FD9-836C-E5ECEF2A2609}" type="datetimeFigureOut">
              <a:rPr lang="zh-TW" altLang="en-US" smtClean="0"/>
              <a:pPr/>
              <a:t>2018/7/5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CFD3944-A495-47AE-8A83-5B60E076DB2E}"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24827BA0-663D-4FD9-836C-E5ECEF2A2609}" type="datetimeFigureOut">
              <a:rPr lang="zh-TW" altLang="en-US" smtClean="0"/>
              <a:pPr/>
              <a:t>2018/7/5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CFD3944-A495-47AE-8A83-5B60E076DB2E}"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24827BA0-663D-4FD9-836C-E5ECEF2A2609}" type="datetimeFigureOut">
              <a:rPr lang="zh-TW" altLang="en-US" smtClean="0"/>
              <a:pPr/>
              <a:t>2018/7/5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CFD3944-A495-47AE-8A83-5B60E076DB2E}"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24827BA0-663D-4FD9-836C-E5ECEF2A2609}" type="datetimeFigureOut">
              <a:rPr lang="zh-TW" altLang="en-US" smtClean="0"/>
              <a:pPr/>
              <a:t>2018/7/5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CFD3944-A495-47AE-8A83-5B60E076DB2E}"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24827BA0-663D-4FD9-836C-E5ECEF2A2609}" type="datetimeFigureOut">
              <a:rPr lang="zh-TW" altLang="en-US" smtClean="0"/>
              <a:pPr/>
              <a:t>2018/7/5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CFD3944-A495-47AE-8A83-5B60E076DB2E}"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24827BA0-663D-4FD9-836C-E5ECEF2A2609}" type="datetimeFigureOut">
              <a:rPr lang="zh-TW" altLang="en-US" smtClean="0"/>
              <a:pPr/>
              <a:t>2018/7/5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CFD3944-A495-47AE-8A83-5B60E076DB2E}"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27BA0-663D-4FD9-836C-E5ECEF2A2609}" type="datetimeFigureOut">
              <a:rPr lang="zh-TW" altLang="en-US" smtClean="0"/>
              <a:pPr/>
              <a:t>2018/7/5</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D3944-A495-47AE-8A83-5B60E076DB2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620688"/>
            <a:ext cx="7772400" cy="2691731"/>
          </a:xfrm>
        </p:spPr>
        <p:txBody>
          <a:bodyPr>
            <a:normAutofit/>
          </a:bodyPr>
          <a:lstStyle/>
          <a:p>
            <a:r>
              <a:rPr lang="en-US" altLang="zh-TW" dirty="0"/>
              <a:t>Indigenous Peoples in </a:t>
            </a:r>
            <a:r>
              <a:rPr lang="en-US" altLang="zh-TW" dirty="0" smtClean="0"/>
              <a:t>the</a:t>
            </a:r>
            <a:br>
              <a:rPr lang="en-US" altLang="zh-TW" dirty="0" smtClean="0"/>
            </a:br>
            <a:r>
              <a:rPr lang="en-US" altLang="zh-TW" dirty="0" smtClean="0"/>
              <a:t> </a:t>
            </a:r>
            <a:r>
              <a:rPr lang="en-US" altLang="zh-TW" dirty="0"/>
              <a:t>Legal History of Taiwan</a:t>
            </a:r>
            <a:r>
              <a:rPr lang="en-US" altLang="zh-TW" sz="4000" dirty="0"/>
              <a:t>: </a:t>
            </a:r>
            <a:r>
              <a:rPr lang="en-US" altLang="zh-TW" sz="4000" dirty="0" smtClean="0"/>
              <a:t/>
            </a:r>
            <a:br>
              <a:rPr lang="en-US" altLang="zh-TW" sz="4000" dirty="0" smtClean="0"/>
            </a:br>
            <a:r>
              <a:rPr lang="en-US" altLang="zh-TW" sz="3600" dirty="0" smtClean="0"/>
              <a:t>Being </a:t>
            </a:r>
            <a:r>
              <a:rPr lang="en-US" altLang="zh-TW" sz="3600" dirty="0"/>
              <a:t>a Special Ethnic Group, Territory and Legal Culture</a:t>
            </a:r>
            <a:endParaRPr lang="zh-TW" altLang="en-US" sz="3600" dirty="0"/>
          </a:p>
        </p:txBody>
      </p:sp>
      <p:sp>
        <p:nvSpPr>
          <p:cNvPr id="3" name="副標題 2"/>
          <p:cNvSpPr>
            <a:spLocks noGrp="1"/>
          </p:cNvSpPr>
          <p:nvPr>
            <p:ph type="subTitle" idx="1"/>
          </p:nvPr>
        </p:nvSpPr>
        <p:spPr>
          <a:xfrm>
            <a:off x="1331640" y="4509120"/>
            <a:ext cx="6400800" cy="1919064"/>
          </a:xfrm>
        </p:spPr>
        <p:txBody>
          <a:bodyPr/>
          <a:lstStyle/>
          <a:p>
            <a:r>
              <a:rPr lang="en-US" altLang="zh-TW" dirty="0" err="1"/>
              <a:t>Tay-sheng</a:t>
            </a:r>
            <a:r>
              <a:rPr lang="en-US" altLang="zh-TW" dirty="0"/>
              <a:t> </a:t>
            </a:r>
            <a:r>
              <a:rPr lang="en-US" altLang="zh-TW" dirty="0" smtClean="0"/>
              <a:t>Wang</a:t>
            </a:r>
          </a:p>
          <a:p>
            <a:r>
              <a:rPr lang="en-US" altLang="zh-TW" sz="2400" dirty="0"/>
              <a:t>NTU Chair Professor, College of Law</a:t>
            </a:r>
            <a:r>
              <a:rPr lang="en-US" altLang="zh-TW" sz="2400"/>
              <a:t>, </a:t>
            </a:r>
            <a:endParaRPr lang="en-US" altLang="zh-TW" sz="2400" smtClean="0"/>
          </a:p>
          <a:p>
            <a:r>
              <a:rPr lang="en-US" altLang="zh-TW" sz="2400" dirty="0" smtClean="0"/>
              <a:t>National </a:t>
            </a:r>
            <a:r>
              <a:rPr lang="en-US" altLang="zh-TW" sz="2400" dirty="0"/>
              <a:t>Taiwan University</a:t>
            </a:r>
            <a:endParaRPr lang="zh-TW" altLang="zh-TW" sz="2400" dirty="0"/>
          </a:p>
          <a:p>
            <a:endParaRPr lang="zh-TW"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229600" cy="1584176"/>
          </a:xfrm>
        </p:spPr>
        <p:txBody>
          <a:bodyPr>
            <a:normAutofit fontScale="90000"/>
          </a:bodyPr>
          <a:lstStyle/>
          <a:p>
            <a:r>
              <a:rPr lang="en-US" altLang="zh-TW" sz="4000" dirty="0" smtClean="0"/>
              <a:t>V. Assimilation and Specialization under the Japanese modern law</a:t>
            </a:r>
            <a:r>
              <a:rPr lang="en-US" altLang="zh-TW" dirty="0" smtClean="0"/>
              <a:t/>
            </a:r>
            <a:br>
              <a:rPr lang="en-US" altLang="zh-TW" dirty="0" smtClean="0"/>
            </a:br>
            <a:r>
              <a:rPr lang="en-US" altLang="zh-TW" sz="3600" dirty="0" smtClean="0"/>
              <a:t>1. The characterization of indigenous peoples</a:t>
            </a:r>
            <a:r>
              <a:rPr lang="en-US" altLang="zh-TW" dirty="0" smtClean="0"/>
              <a:t/>
            </a:r>
            <a:br>
              <a:rPr lang="en-US" altLang="zh-TW" dirty="0" smtClean="0"/>
            </a:br>
            <a:endParaRPr lang="zh-TW" altLang="en-US" sz="4000" dirty="0"/>
          </a:p>
        </p:txBody>
      </p:sp>
      <p:sp>
        <p:nvSpPr>
          <p:cNvPr id="3" name="內容版面配置區 2"/>
          <p:cNvSpPr>
            <a:spLocks noGrp="1"/>
          </p:cNvSpPr>
          <p:nvPr>
            <p:ph idx="1"/>
          </p:nvPr>
        </p:nvSpPr>
        <p:spPr>
          <a:xfrm>
            <a:off x="323528" y="1844824"/>
            <a:ext cx="8229600" cy="4680520"/>
          </a:xfrm>
        </p:spPr>
        <p:txBody>
          <a:bodyPr>
            <a:normAutofit fontScale="92500" lnSpcReduction="20000"/>
          </a:bodyPr>
          <a:lstStyle/>
          <a:p>
            <a:r>
              <a:rPr lang="en-US" altLang="zh-TW" dirty="0" smtClean="0"/>
              <a:t>Under the Treaty of Shimonoseki, plains aborigines were treated as part of “residents of Taiwan,” who then obtained their Japanese nationality in 1897. Mountain aborigines were late till 1915 after been fully defeated by the Japanese military force.</a:t>
            </a:r>
          </a:p>
          <a:p>
            <a:r>
              <a:rPr lang="en-US" altLang="zh-TW" dirty="0" smtClean="0"/>
              <a:t>In 1896, the land of mountain aborigines was included as State property, called the Aboriginal Land. On the other hand, the land of Han peoples and plains aborigines were characterized as the Normal Administered Zone.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202034"/>
          </a:xfrm>
        </p:spPr>
        <p:txBody>
          <a:bodyPr>
            <a:normAutofit fontScale="90000"/>
          </a:bodyPr>
          <a:lstStyle/>
          <a:p>
            <a:endParaRPr lang="zh-TW" altLang="en-US" dirty="0"/>
          </a:p>
        </p:txBody>
      </p:sp>
      <p:sp>
        <p:nvSpPr>
          <p:cNvPr id="3" name="內容版面配置區 2"/>
          <p:cNvSpPr>
            <a:spLocks noGrp="1"/>
          </p:cNvSpPr>
          <p:nvPr>
            <p:ph idx="1"/>
          </p:nvPr>
        </p:nvSpPr>
        <p:spPr>
          <a:xfrm>
            <a:off x="457200" y="692696"/>
            <a:ext cx="8229600" cy="5433467"/>
          </a:xfrm>
        </p:spPr>
        <p:txBody>
          <a:bodyPr>
            <a:normAutofit fontScale="92500" lnSpcReduction="20000"/>
          </a:bodyPr>
          <a:lstStyle/>
          <a:p>
            <a:r>
              <a:rPr lang="en-US" altLang="zh-TW" dirty="0" smtClean="0"/>
              <a:t>Though Han peoples and plains aborigines were treated as the “islander” in law (Taiwanese in society), their respective identity category remained different in the censor data.</a:t>
            </a:r>
            <a:endParaRPr lang="zh-TW" altLang="en-US" dirty="0" smtClean="0"/>
          </a:p>
          <a:p>
            <a:r>
              <a:rPr lang="en-US" altLang="zh-TW" dirty="0" smtClean="0"/>
              <a:t>If “subordinated mountain aborigines” decided to give up their traditions, whose land would then be included into the Normal Administered Zone, and they would be treated as plains aborigines and thus belonged to the “islander.”</a:t>
            </a:r>
          </a:p>
          <a:p>
            <a:r>
              <a:rPr lang="en-US" altLang="zh-TW" dirty="0" smtClean="0"/>
              <a:t>However, those mountain aborigines who still kept their tradition but their land was included to the Normal Administered Zone later on were treated as “plains mountain aborigines” (</a:t>
            </a:r>
            <a:r>
              <a:rPr lang="zh-TW" altLang="en-US" dirty="0" smtClean="0"/>
              <a:t>平地蕃人</a:t>
            </a:r>
            <a:r>
              <a:rPr lang="en-US" altLang="zh-TW" dirty="0" smtClean="0"/>
              <a:t>) .</a:t>
            </a:r>
          </a:p>
          <a:p>
            <a:endParaRPr lang="zh-TW"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778098"/>
          </a:xfrm>
        </p:spPr>
        <p:txBody>
          <a:bodyPr>
            <a:normAutofit/>
          </a:bodyPr>
          <a:lstStyle/>
          <a:p>
            <a:endParaRPr lang="zh-TW" altLang="en-US" sz="3600" dirty="0"/>
          </a:p>
        </p:txBody>
      </p:sp>
      <p:sp>
        <p:nvSpPr>
          <p:cNvPr id="3" name="內容版面配置區 2"/>
          <p:cNvSpPr>
            <a:spLocks noGrp="1"/>
          </p:cNvSpPr>
          <p:nvPr>
            <p:ph idx="1"/>
          </p:nvPr>
        </p:nvSpPr>
        <p:spPr>
          <a:xfrm>
            <a:off x="457200" y="764704"/>
            <a:ext cx="8229600" cy="5688632"/>
          </a:xfrm>
        </p:spPr>
        <p:txBody>
          <a:bodyPr>
            <a:normAutofit lnSpcReduction="10000"/>
          </a:bodyPr>
          <a:lstStyle/>
          <a:p>
            <a:r>
              <a:rPr lang="en-US" altLang="zh-TW" sz="3000" dirty="0" smtClean="0"/>
              <a:t>The specific identity of every indigenous people including his/her ethnic origin had been recorded on the household censor book made by the Japanese authorities.</a:t>
            </a:r>
          </a:p>
          <a:p>
            <a:r>
              <a:rPr lang="en-US" altLang="zh-TW" sz="3000" dirty="0" smtClean="0"/>
              <a:t>Since 1920 the Aboriginal Land was </a:t>
            </a:r>
            <a:r>
              <a:rPr lang="en-US" altLang="zh-TW" sz="3000" dirty="0" err="1" smtClean="0"/>
              <a:t>mergerd</a:t>
            </a:r>
            <a:r>
              <a:rPr lang="en-US" altLang="zh-TW" sz="3000" dirty="0" smtClean="0"/>
              <a:t> into the prefectures of Taiwan.  It was therefore possible for a people of mountain aborigines to reside in different prefectures. </a:t>
            </a:r>
          </a:p>
          <a:p>
            <a:r>
              <a:rPr lang="en-US" altLang="zh-TW" sz="3000" dirty="0" smtClean="0"/>
              <a:t>In 1930, a part of Aboriginal Land, about 15% of original one in the late 1890s, was reserved for the living space of mountain aborigines, not including plains mountain aborigines.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Autofit/>
          </a:bodyPr>
          <a:lstStyle/>
          <a:p>
            <a:r>
              <a:rPr lang="en-US" altLang="zh-TW" sz="3200" dirty="0" smtClean="0"/>
              <a:t>2. Regulations for the special treatment of mountain aborigines</a:t>
            </a:r>
            <a:endParaRPr lang="zh-TW" altLang="en-US" sz="3200" dirty="0"/>
          </a:p>
        </p:txBody>
      </p:sp>
      <p:sp>
        <p:nvSpPr>
          <p:cNvPr id="3" name="內容版面配置區 2"/>
          <p:cNvSpPr>
            <a:spLocks noGrp="1"/>
          </p:cNvSpPr>
          <p:nvPr>
            <p:ph idx="1"/>
          </p:nvPr>
        </p:nvSpPr>
        <p:spPr>
          <a:xfrm>
            <a:off x="457200" y="1340768"/>
            <a:ext cx="8229600" cy="5517232"/>
          </a:xfrm>
        </p:spPr>
        <p:txBody>
          <a:bodyPr>
            <a:normAutofit fontScale="85000" lnSpcReduction="20000"/>
          </a:bodyPr>
          <a:lstStyle/>
          <a:p>
            <a:r>
              <a:rPr lang="en-US" altLang="zh-TW" dirty="0" smtClean="0"/>
              <a:t>After 1903, subjecting mountain aborigines and Aboriginal Land to police administration became a policy of Japanese rulers, which totally neglected the principle of rule of law. For example, according to the Internal Ordinance of 1900 (which is not a law in strict sense), “any criminal prosecution of the mountain aborigine shall be approved by the Governor-General of Taiwan.” Only after 1920, this Ordinance was stop to apply to plains mountain aborigines.</a:t>
            </a:r>
          </a:p>
          <a:p>
            <a:r>
              <a:rPr lang="en-US" altLang="zh-TW" dirty="0" smtClean="0"/>
              <a:t>Another example is the Notification of 1906,</a:t>
            </a:r>
            <a:r>
              <a:rPr lang="zh-TW" altLang="zh-TW" dirty="0" smtClean="0"/>
              <a:t> </a:t>
            </a:r>
            <a:r>
              <a:rPr lang="en-US" altLang="zh-TW" dirty="0" smtClean="0"/>
              <a:t>which confirmed that the criminal and civil matters of mountain aborigines and plains mountain aborigines should be subject to the disposal of police, which made them become the special nationals not governed by the principles of rule of law.</a:t>
            </a:r>
            <a:r>
              <a:rPr lang="zh-TW" altLang="zh-TW" dirty="0" smtClean="0"/>
              <a:t> </a:t>
            </a:r>
            <a:endParaRPr lang="zh-TW"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noAutofit/>
          </a:bodyPr>
          <a:lstStyle/>
          <a:p>
            <a:r>
              <a:rPr lang="en-US" altLang="zh-TW" sz="3600" dirty="0" smtClean="0"/>
              <a:t>3. The limited continuity of legal traditions of mountain aborigines</a:t>
            </a:r>
            <a:endParaRPr lang="zh-TW" altLang="en-US" sz="3600" dirty="0"/>
          </a:p>
        </p:txBody>
      </p:sp>
      <p:sp>
        <p:nvSpPr>
          <p:cNvPr id="3" name="內容版面配置區 2"/>
          <p:cNvSpPr>
            <a:spLocks noGrp="1"/>
          </p:cNvSpPr>
          <p:nvPr>
            <p:ph idx="1"/>
          </p:nvPr>
        </p:nvSpPr>
        <p:spPr>
          <a:xfrm>
            <a:off x="467544" y="1196752"/>
            <a:ext cx="8229600" cy="5472608"/>
          </a:xfrm>
        </p:spPr>
        <p:txBody>
          <a:bodyPr>
            <a:normAutofit fontScale="92500" lnSpcReduction="20000"/>
          </a:bodyPr>
          <a:lstStyle/>
          <a:p>
            <a:r>
              <a:rPr lang="en-US" altLang="zh-TW" dirty="0" smtClean="0"/>
              <a:t>The legal institutions based upon capitalist individualism brought by the Japanese rulers were not applied to mountain aborigines and plains mountain aborigines because they were subject to police ordinance, which on the contrary, allowed to a certain extent aboriginal legal traditions to be respected by the state.</a:t>
            </a:r>
          </a:p>
          <a:p>
            <a:pPr lvl="0"/>
            <a:r>
              <a:rPr lang="en-US" altLang="zh-TW" dirty="0" smtClean="0"/>
              <a:t>The police would but was not bound to consider the application of the “customs,” namely aboriginal legal traditions.</a:t>
            </a:r>
            <a:endParaRPr lang="zh-TW" altLang="zh-TW" dirty="0" smtClean="0"/>
          </a:p>
          <a:p>
            <a:r>
              <a:rPr lang="en-US" altLang="zh-TW" dirty="0" smtClean="0"/>
              <a:t>Under a limited circumstance, the state punished plains mountain aborigines by modern-style criminal sanctions, which did not take into account aboriginal legal traditions.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620688"/>
            <a:ext cx="8373616" cy="1296144"/>
          </a:xfrm>
        </p:spPr>
        <p:txBody>
          <a:bodyPr>
            <a:normAutofit fontScale="90000"/>
          </a:bodyPr>
          <a:lstStyle/>
          <a:p>
            <a:r>
              <a:rPr lang="en-US" altLang="zh-TW" sz="4000" dirty="0" smtClean="0"/>
              <a:t>VI. The Assimilation Policy of the ROC Law</a:t>
            </a:r>
            <a:r>
              <a:rPr lang="en-US" altLang="zh-TW" sz="3600" dirty="0" smtClean="0"/>
              <a:t/>
            </a:r>
            <a:br>
              <a:rPr lang="en-US" altLang="zh-TW" sz="3600" dirty="0" smtClean="0"/>
            </a:br>
            <a:r>
              <a:rPr lang="en-US" altLang="zh-TW" sz="3300" dirty="0" smtClean="0"/>
              <a:t> 1. From the mountain compatriot</a:t>
            </a:r>
            <a:r>
              <a:rPr lang="en-US" altLang="zh-TW" sz="3200" dirty="0" smtClean="0"/>
              <a:t> (</a:t>
            </a:r>
            <a:r>
              <a:rPr lang="zh-TW" altLang="en-US" sz="3200" dirty="0" smtClean="0"/>
              <a:t>山地同胞</a:t>
            </a:r>
            <a:r>
              <a:rPr lang="en-US" altLang="zh-TW" sz="3200" dirty="0" smtClean="0"/>
              <a:t>)</a:t>
            </a:r>
            <a:r>
              <a:rPr lang="en-US" altLang="zh-TW" sz="3300" dirty="0" smtClean="0"/>
              <a:t> to the </a:t>
            </a:r>
            <a:br>
              <a:rPr lang="en-US" altLang="zh-TW" sz="3300" dirty="0" smtClean="0"/>
            </a:br>
            <a:r>
              <a:rPr lang="en-US" altLang="zh-TW" sz="3300" dirty="0" smtClean="0"/>
              <a:t>mountain-area mountain compatriot</a:t>
            </a:r>
            <a:r>
              <a:rPr lang="en-US" altLang="zh-TW" sz="3200" dirty="0" smtClean="0"/>
              <a:t> (</a:t>
            </a:r>
            <a:r>
              <a:rPr lang="zh-TW" altLang="en-US" sz="3200" dirty="0" smtClean="0"/>
              <a:t>山地山胞</a:t>
            </a:r>
            <a:r>
              <a:rPr lang="en-US" altLang="zh-TW" sz="3200" dirty="0" smtClean="0"/>
              <a:t>)</a:t>
            </a:r>
            <a:r>
              <a:rPr lang="en-US" altLang="zh-TW" sz="3300" dirty="0" smtClean="0"/>
              <a:t> and plains mountain compatriot</a:t>
            </a:r>
            <a:r>
              <a:rPr lang="en-US" altLang="zh-TW" sz="3200" dirty="0" smtClean="0"/>
              <a:t> (</a:t>
            </a:r>
            <a:r>
              <a:rPr lang="zh-TW" altLang="en-US" sz="3200" dirty="0" smtClean="0"/>
              <a:t>平地山胞</a:t>
            </a:r>
            <a:r>
              <a:rPr lang="en-US" altLang="zh-TW" sz="3200" dirty="0" smtClean="0"/>
              <a:t>)</a:t>
            </a:r>
            <a:r>
              <a:rPr lang="en-US" altLang="zh-TW" sz="3300" dirty="0" smtClean="0"/>
              <a:t> </a:t>
            </a:r>
            <a:r>
              <a:rPr lang="zh-TW" altLang="zh-TW" dirty="0"/>
              <a:t/>
            </a:r>
            <a:br>
              <a:rPr lang="zh-TW" altLang="zh-TW" dirty="0"/>
            </a:br>
            <a:r>
              <a:rPr lang="zh-TW" altLang="zh-TW" dirty="0"/>
              <a:t> </a:t>
            </a:r>
            <a:endParaRPr lang="zh-TW" altLang="en-US" sz="4000" dirty="0"/>
          </a:p>
        </p:txBody>
      </p:sp>
      <p:sp>
        <p:nvSpPr>
          <p:cNvPr id="3" name="內容版面配置區 2"/>
          <p:cNvSpPr>
            <a:spLocks noGrp="1"/>
          </p:cNvSpPr>
          <p:nvPr>
            <p:ph idx="1"/>
          </p:nvPr>
        </p:nvSpPr>
        <p:spPr>
          <a:xfrm>
            <a:off x="467544" y="2060848"/>
            <a:ext cx="8229600" cy="4464496"/>
          </a:xfrm>
        </p:spPr>
        <p:txBody>
          <a:bodyPr>
            <a:normAutofit fontScale="92500" lnSpcReduction="10000"/>
          </a:bodyPr>
          <a:lstStyle/>
          <a:p>
            <a:pPr lvl="0"/>
            <a:r>
              <a:rPr lang="en-US" altLang="zh-TW" dirty="0" smtClean="0"/>
              <a:t>The Chinese Nationalist Party (KMT) regime took over Taiwan in 1945, and the Aboriginal Land was transformed as the mountain area, and the Normal Administered Zone as the plains area.</a:t>
            </a:r>
            <a:endParaRPr lang="zh-TW" altLang="zh-TW" dirty="0" smtClean="0"/>
          </a:p>
          <a:p>
            <a:r>
              <a:rPr lang="en-US" altLang="zh-TW" dirty="0" smtClean="0"/>
              <a:t>In 1947, the mountain aborigines during the Japanese period were transformed as the mountain compatriot, but there were still Han peoples lived in the mountain area. Whose identities were based upon the Japanese household censor book.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216024"/>
          </a:xfrm>
        </p:spPr>
        <p:txBody>
          <a:bodyPr>
            <a:normAutofit fontScale="90000"/>
          </a:bodyPr>
          <a:lstStyle/>
          <a:p>
            <a:endParaRPr lang="zh-TW" altLang="en-US" dirty="0"/>
          </a:p>
        </p:txBody>
      </p:sp>
      <p:sp>
        <p:nvSpPr>
          <p:cNvPr id="3" name="內容版面配置區 2"/>
          <p:cNvSpPr>
            <a:spLocks noGrp="1"/>
          </p:cNvSpPr>
          <p:nvPr>
            <p:ph idx="1"/>
          </p:nvPr>
        </p:nvSpPr>
        <p:spPr>
          <a:xfrm>
            <a:off x="467544" y="332656"/>
            <a:ext cx="8229600" cy="6165304"/>
          </a:xfrm>
        </p:spPr>
        <p:txBody>
          <a:bodyPr>
            <a:normAutofit fontScale="85000" lnSpcReduction="10000"/>
          </a:bodyPr>
          <a:lstStyle/>
          <a:p>
            <a:r>
              <a:rPr lang="en-US" altLang="zh-TW" dirty="0" smtClean="0"/>
              <a:t>Later on, the mountain compatriot was renamed the “mountain-area mountain compatriot” so that the plains mountain aborigine during the Japanese period was transformed as “plains mountain compatriot,” whose identity was also based upon the Japanese household censor record and personal application for registration.</a:t>
            </a:r>
          </a:p>
          <a:p>
            <a:r>
              <a:rPr lang="en-US" altLang="zh-TW" dirty="0" smtClean="0"/>
              <a:t> According to the 1980 identity recognition criterion, once a female mountain compatriot married to a Han people or any mountain compatriot was adopted by a Han people, she or he will lose indigenous identity. Yet if a Han people married to a mountain compatriot or any Han people was adopted by a mountain compatriot, she or he will not obtain the indigenous identity. The policy actually decreased the scale of indigenous peoples.</a:t>
            </a:r>
            <a:endParaRPr lang="zh-TW" altLang="en-US" dirty="0" smtClean="0"/>
          </a:p>
          <a:p>
            <a:endParaRPr lang="zh-TW"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288032"/>
          </a:xfrm>
        </p:spPr>
        <p:txBody>
          <a:bodyPr>
            <a:normAutofit fontScale="90000"/>
          </a:bodyPr>
          <a:lstStyle/>
          <a:p>
            <a:endParaRPr lang="zh-TW" altLang="en-US" dirty="0"/>
          </a:p>
        </p:txBody>
      </p:sp>
      <p:sp>
        <p:nvSpPr>
          <p:cNvPr id="3" name="內容版面配置區 2"/>
          <p:cNvSpPr>
            <a:spLocks noGrp="1"/>
          </p:cNvSpPr>
          <p:nvPr>
            <p:ph idx="1"/>
          </p:nvPr>
        </p:nvSpPr>
        <p:spPr>
          <a:xfrm>
            <a:off x="467544" y="548680"/>
            <a:ext cx="8229600" cy="5832648"/>
          </a:xfrm>
        </p:spPr>
        <p:txBody>
          <a:bodyPr>
            <a:normAutofit fontScale="92500"/>
          </a:bodyPr>
          <a:lstStyle/>
          <a:p>
            <a:r>
              <a:rPr lang="en-US" altLang="zh-TW" dirty="0" smtClean="0"/>
              <a:t>Unlike the situation in Japanese days, the indigenous peoples and the Han peoples lived in Taiwan before 1945 were all treated as the native Taiwanese (with the membership of Taiwan province) to distinguish from the Mainlanders (with the membership of other provinces).</a:t>
            </a:r>
          </a:p>
          <a:p>
            <a:r>
              <a:rPr lang="en-US" altLang="zh-TW" dirty="0" smtClean="0"/>
              <a:t>Since 1959, the ROC law ceased to recognize  the plains aborigine’s identity as indigenous peoples, though they can still apply for registration as the plains mountain compatriot together with the mountain-area mountain compatriot as indigenous peoples.</a:t>
            </a:r>
            <a:endParaRPr lang="zh-TW"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16632"/>
            <a:ext cx="8229600" cy="1143000"/>
          </a:xfrm>
        </p:spPr>
        <p:txBody>
          <a:bodyPr>
            <a:noAutofit/>
          </a:bodyPr>
          <a:lstStyle/>
          <a:p>
            <a:r>
              <a:rPr lang="en-US" altLang="zh-TW" sz="3600" dirty="0" smtClean="0"/>
              <a:t>2. The shrinkage of Special Zone and special treatment</a:t>
            </a:r>
            <a:endParaRPr lang="zh-TW" altLang="en-US" sz="3600" dirty="0"/>
          </a:p>
        </p:txBody>
      </p:sp>
      <p:sp>
        <p:nvSpPr>
          <p:cNvPr id="3" name="內容版面配置區 2"/>
          <p:cNvSpPr>
            <a:spLocks noGrp="1"/>
          </p:cNvSpPr>
          <p:nvPr>
            <p:ph idx="1"/>
          </p:nvPr>
        </p:nvSpPr>
        <p:spPr>
          <a:xfrm>
            <a:off x="467544" y="1241376"/>
            <a:ext cx="8229600" cy="5616624"/>
          </a:xfrm>
        </p:spPr>
        <p:txBody>
          <a:bodyPr>
            <a:normAutofit fontScale="85000" lnSpcReduction="20000"/>
          </a:bodyPr>
          <a:lstStyle/>
          <a:p>
            <a:r>
              <a:rPr lang="en-US" altLang="zh-TW" dirty="0" smtClean="0"/>
              <a:t>In 1948, a regulation was promulgated to inherit the reserve system, of which the mountain-area mountain compatriot could have the limited right to use the reserve.</a:t>
            </a:r>
            <a:endParaRPr lang="zh-TW" altLang="en-US" dirty="0" smtClean="0"/>
          </a:p>
          <a:p>
            <a:r>
              <a:rPr lang="en-US" altLang="zh-TW" dirty="0" smtClean="0"/>
              <a:t>After 1960, the Han peoples including public/private owned factories, agricultural/fishery/pastoral industries were all allowed to use the reserve to operate business, which substantively diminished the special character of the reserve. </a:t>
            </a:r>
          </a:p>
          <a:p>
            <a:r>
              <a:rPr lang="en-US" altLang="zh-TW" dirty="0" smtClean="0"/>
              <a:t>Under the 1966 regulation, a mountain-area mountain compatriot who had farmed uncultivated land in the reserve for ten years was entitled to be owner of this piece of land so that the individualist private ownership system had been introduced to mountain-area mountain compatriots for the first time.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88640"/>
            <a:ext cx="8229600" cy="1143000"/>
          </a:xfrm>
        </p:spPr>
        <p:txBody>
          <a:bodyPr>
            <a:normAutofit fontScale="90000"/>
          </a:bodyPr>
          <a:lstStyle/>
          <a:p>
            <a:r>
              <a:rPr lang="en-US" altLang="zh-TW" sz="3600" dirty="0" smtClean="0"/>
              <a:t>3 Denial of the legal traditions of indigenous peoples and loophole of rule of law</a:t>
            </a:r>
            <a:endParaRPr lang="zh-TW" altLang="en-US" dirty="0"/>
          </a:p>
        </p:txBody>
      </p:sp>
      <p:sp>
        <p:nvSpPr>
          <p:cNvPr id="3" name="內容版面配置區 2"/>
          <p:cNvSpPr>
            <a:spLocks noGrp="1"/>
          </p:cNvSpPr>
          <p:nvPr>
            <p:ph idx="1"/>
          </p:nvPr>
        </p:nvSpPr>
        <p:spPr>
          <a:xfrm>
            <a:off x="467544" y="1412776"/>
            <a:ext cx="8229600" cy="5257800"/>
          </a:xfrm>
        </p:spPr>
        <p:txBody>
          <a:bodyPr>
            <a:normAutofit fontScale="85000" lnSpcReduction="20000"/>
          </a:bodyPr>
          <a:lstStyle/>
          <a:p>
            <a:r>
              <a:rPr lang="en-US" altLang="zh-TW" dirty="0" smtClean="0"/>
              <a:t>The KMT government applied instantly the modern civil and criminal laws, and of which none of the indigenous legal traditions were incorporated.</a:t>
            </a:r>
          </a:p>
          <a:p>
            <a:r>
              <a:rPr lang="en-US" altLang="zh-TW" dirty="0" smtClean="0"/>
              <a:t>Following the practice in the Japanese days, the KMT government dealt with the affairs of indigenous peoples by executive ordinance, rather than statutes enacted by the legislative branch.  As a result, the indigenous rights recognized by regulations were sometimes held invalid by the court on the ground of their lacking of legislation.</a:t>
            </a:r>
          </a:p>
          <a:p>
            <a:r>
              <a:rPr lang="en-US" altLang="zh-TW" dirty="0" smtClean="0"/>
              <a:t>In the meantime, the KMT allowed illegal transfer of the reserve by loose-end application of the executive authority; consequently, more land in the reserve has been controlled by Han peoples. </a:t>
            </a:r>
          </a:p>
          <a:p>
            <a:endParaRPr lang="en-US" altLang="zh-TW" dirty="0" smtClean="0"/>
          </a:p>
          <a:p>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lstStyle/>
          <a:p>
            <a:r>
              <a:rPr lang="en-US" altLang="zh-TW" sz="4000" dirty="0" smtClean="0"/>
              <a:t>I. Introduction</a:t>
            </a:r>
            <a:endParaRPr lang="zh-TW" altLang="en-US" sz="4000" dirty="0"/>
          </a:p>
        </p:txBody>
      </p:sp>
      <p:sp>
        <p:nvSpPr>
          <p:cNvPr id="3" name="內容版面配置區 2"/>
          <p:cNvSpPr>
            <a:spLocks noGrp="1"/>
          </p:cNvSpPr>
          <p:nvPr>
            <p:ph idx="1"/>
          </p:nvPr>
        </p:nvSpPr>
        <p:spPr>
          <a:xfrm>
            <a:off x="457200" y="1196752"/>
            <a:ext cx="8229600" cy="5400600"/>
          </a:xfrm>
        </p:spPr>
        <p:txBody>
          <a:bodyPr>
            <a:normAutofit fontScale="92500" lnSpcReduction="20000"/>
          </a:bodyPr>
          <a:lstStyle/>
          <a:p>
            <a:r>
              <a:rPr lang="en-US" altLang="zh-TW" sz="3400" dirty="0" smtClean="0"/>
              <a:t>Taiwanese people, including jurists, paid little attention to Taiwan-centered legal history for a long time; and they paid less attention to those relating to indigenous peoples.</a:t>
            </a:r>
          </a:p>
          <a:p>
            <a:pPr lvl="0"/>
            <a:r>
              <a:rPr lang="en-US" altLang="zh-TW" sz="3400" dirty="0" smtClean="0"/>
              <a:t>This article will then focus on two issues. One is how the alien regimes in Taiwan’s history defined the indigenous peoples’ identity,  rezoned their living space, and established special organizations for them with application of special regulations.  The other is whether the original laws, legal traditions as said today, of indigenous peoples were absorbed into the positive law of these alien regimes.</a:t>
            </a:r>
            <a:endParaRPr lang="zh-TW"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88640"/>
            <a:ext cx="8229600" cy="1728192"/>
          </a:xfrm>
        </p:spPr>
        <p:txBody>
          <a:bodyPr>
            <a:normAutofit/>
          </a:bodyPr>
          <a:lstStyle/>
          <a:p>
            <a:r>
              <a:rPr lang="en-US" altLang="zh-TW" sz="3600" dirty="0" smtClean="0"/>
              <a:t>VII. Recent Development: Recognizing the Subjectivity of Indigenous Peoples </a:t>
            </a:r>
            <a:r>
              <a:rPr lang="zh-TW" altLang="zh-TW" sz="3600" dirty="0" smtClean="0"/>
              <a:t/>
            </a:r>
            <a:br>
              <a:rPr lang="zh-TW" altLang="zh-TW" sz="3600" dirty="0" smtClean="0"/>
            </a:br>
            <a:r>
              <a:rPr lang="en-US" altLang="zh-TW" sz="3200" dirty="0" smtClean="0"/>
              <a:t> 1. Overview</a:t>
            </a:r>
            <a:endParaRPr lang="zh-TW" altLang="en-US" sz="3600" dirty="0"/>
          </a:p>
        </p:txBody>
      </p:sp>
      <p:sp>
        <p:nvSpPr>
          <p:cNvPr id="3" name="內容版面配置區 2"/>
          <p:cNvSpPr>
            <a:spLocks noGrp="1"/>
          </p:cNvSpPr>
          <p:nvPr>
            <p:ph idx="1"/>
          </p:nvPr>
        </p:nvSpPr>
        <p:spPr>
          <a:xfrm>
            <a:off x="467544" y="1844824"/>
            <a:ext cx="8229600" cy="4680520"/>
          </a:xfrm>
        </p:spPr>
        <p:txBody>
          <a:bodyPr>
            <a:normAutofit fontScale="85000" lnSpcReduction="10000"/>
          </a:bodyPr>
          <a:lstStyle/>
          <a:p>
            <a:r>
              <a:rPr lang="en-US" altLang="zh-TW" dirty="0" smtClean="0"/>
              <a:t>The idea of indigenous peoples as subject of law was brought up in the 1980s under the international influence.</a:t>
            </a:r>
          </a:p>
          <a:p>
            <a:r>
              <a:rPr lang="en-US" altLang="zh-TW" dirty="0" smtClean="0"/>
              <a:t>The 1991 and 1992 amendments of Constitution strengthened the </a:t>
            </a:r>
            <a:r>
              <a:rPr lang="en-US" altLang="zh-TW" sz="3300" dirty="0" smtClean="0"/>
              <a:t>protection</a:t>
            </a:r>
            <a:r>
              <a:rPr lang="en-US" altLang="zh-TW" dirty="0" smtClean="0"/>
              <a:t> of the civilian and political rights of indigenous peoples.  The name of mountain compatriot was revised as indigenous peoples in the 1994 amendment. The 1997 amendment confirmed their collective rights and the Indigenous Peoples Council was established in 1996, which symbolized the indigenous peoples of Taiwan as a special ethnic group.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202034"/>
          </a:xfrm>
        </p:spPr>
        <p:txBody>
          <a:bodyPr>
            <a:normAutofit fontScale="90000"/>
          </a:bodyPr>
          <a:lstStyle/>
          <a:p>
            <a:endParaRPr lang="zh-TW" altLang="en-US" dirty="0"/>
          </a:p>
        </p:txBody>
      </p:sp>
      <p:sp>
        <p:nvSpPr>
          <p:cNvPr id="3" name="內容版面配置區 2"/>
          <p:cNvSpPr>
            <a:spLocks noGrp="1"/>
          </p:cNvSpPr>
          <p:nvPr>
            <p:ph idx="1"/>
          </p:nvPr>
        </p:nvSpPr>
        <p:spPr>
          <a:xfrm>
            <a:off x="467544" y="476672"/>
            <a:ext cx="8229600" cy="5832648"/>
          </a:xfrm>
        </p:spPr>
        <p:txBody>
          <a:bodyPr>
            <a:normAutofit fontScale="92500" lnSpcReduction="20000"/>
          </a:bodyPr>
          <a:lstStyle/>
          <a:p>
            <a:r>
              <a:rPr lang="en-US" altLang="zh-TW" dirty="0" smtClean="0"/>
              <a:t>In 1998, Taiwan Congress passed first code designed specifically for the indigenous peoples: The Indigenous Peoples Education Law. In 2000, the DPP government which succeeded the KMT started to substantiate the collective rights of indigenous peoples under the policy of “New Partnership.” The Indigenous Peoples Fundamental Law of 2005 should be the symbolic one of the social engineering. </a:t>
            </a:r>
          </a:p>
          <a:p>
            <a:r>
              <a:rPr lang="en-US" altLang="zh-TW" dirty="0" smtClean="0"/>
              <a:t>However, there still exists a gap between legal norms and practice. Legal institutions of the mainstream society do not recognize indigenous peoples’ </a:t>
            </a:r>
            <a:r>
              <a:rPr lang="en-US" altLang="zh-TW" u="sng" dirty="0" smtClean="0"/>
              <a:t>legal traditions</a:t>
            </a:r>
            <a:r>
              <a:rPr lang="en-US" altLang="zh-TW" dirty="0" smtClean="0"/>
              <a:t> by the terminology of </a:t>
            </a:r>
            <a:r>
              <a:rPr lang="en-US" altLang="zh-TW" u="sng" dirty="0" smtClean="0"/>
              <a:t>“customs” in the modern-style positive law</a:t>
            </a:r>
            <a:r>
              <a:rPr lang="en-US" altLang="zh-TW" dirty="0" smtClean="0"/>
              <a:t>.</a:t>
            </a:r>
          </a:p>
          <a:p>
            <a:endParaRPr lang="en-US" altLang="zh-TW" dirty="0" smtClean="0"/>
          </a:p>
          <a:p>
            <a:endParaRPr lang="zh-TW" altLang="en-US" dirty="0" smtClean="0"/>
          </a:p>
          <a:p>
            <a:endParaRPr lang="zh-TW"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67544" y="1340768"/>
            <a:ext cx="8229600" cy="4525963"/>
          </a:xfrm>
        </p:spPr>
        <p:txBody>
          <a:bodyPr>
            <a:normAutofit/>
          </a:bodyPr>
          <a:lstStyle/>
          <a:p>
            <a:r>
              <a:rPr lang="en-US" altLang="zh-TW" sz="3000" dirty="0" smtClean="0"/>
              <a:t>Numbers of the official ethnic clans has increased to 16, but the population scale did not change since it is the result of re-division among existing indigenous population. Plains aborigines are still not accepted as legitimate indigenous peoples by the ROC government; in fact, only some of the </a:t>
            </a:r>
            <a:r>
              <a:rPr lang="en-US" altLang="zh-TW" sz="3000" dirty="0" err="1" smtClean="0"/>
              <a:t>Kavalan</a:t>
            </a:r>
            <a:r>
              <a:rPr lang="en-US" altLang="zh-TW" sz="3000" dirty="0" smtClean="0"/>
              <a:t>, one of plains aborigines, have become legitimate indigenous people through changing the name of clan.</a:t>
            </a:r>
            <a:endParaRPr lang="zh-TW" altLang="en-US" sz="30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274638"/>
            <a:ext cx="8568952" cy="1066130"/>
          </a:xfrm>
        </p:spPr>
        <p:txBody>
          <a:bodyPr>
            <a:noAutofit/>
          </a:bodyPr>
          <a:lstStyle/>
          <a:p>
            <a:r>
              <a:rPr lang="en-US" altLang="zh-TW" sz="3600" dirty="0" smtClean="0"/>
              <a:t>2. More flexible identification rules</a:t>
            </a:r>
            <a:endParaRPr lang="zh-TW" altLang="en-US" sz="3600" dirty="0"/>
          </a:p>
        </p:txBody>
      </p:sp>
      <p:sp>
        <p:nvSpPr>
          <p:cNvPr id="3" name="內容版面配置區 2"/>
          <p:cNvSpPr>
            <a:spLocks noGrp="1"/>
          </p:cNvSpPr>
          <p:nvPr>
            <p:ph idx="1"/>
          </p:nvPr>
        </p:nvSpPr>
        <p:spPr>
          <a:xfrm>
            <a:off x="467544" y="1484784"/>
            <a:ext cx="8229600" cy="4886003"/>
          </a:xfrm>
        </p:spPr>
        <p:txBody>
          <a:bodyPr>
            <a:normAutofit/>
          </a:bodyPr>
          <a:lstStyle/>
          <a:p>
            <a:r>
              <a:rPr lang="en-US" altLang="zh-TW" sz="3000" dirty="0" smtClean="0"/>
              <a:t>In the 1990s, some unjust regulations such as losing identity because of marriage or adoption as mentioned above was revised to respect the will of affected individuals. Now new born of one indigenous parent could obtain legitimate status either through his/her mother or father.</a:t>
            </a:r>
            <a:endParaRPr lang="zh-TW" altLang="en-US" sz="3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634082"/>
          </a:xfrm>
        </p:spPr>
        <p:txBody>
          <a:bodyPr>
            <a:noAutofit/>
          </a:bodyPr>
          <a:lstStyle/>
          <a:p>
            <a:r>
              <a:rPr lang="en-US" altLang="zh-TW" sz="3600" dirty="0" smtClean="0"/>
              <a:t>3. Following the old rules over the reserve</a:t>
            </a:r>
            <a:endParaRPr lang="zh-TW" altLang="en-US" sz="3600" dirty="0"/>
          </a:p>
        </p:txBody>
      </p:sp>
      <p:sp>
        <p:nvSpPr>
          <p:cNvPr id="3" name="內容版面配置區 2"/>
          <p:cNvSpPr>
            <a:spLocks noGrp="1"/>
          </p:cNvSpPr>
          <p:nvPr>
            <p:ph idx="1"/>
          </p:nvPr>
        </p:nvSpPr>
        <p:spPr>
          <a:xfrm>
            <a:off x="467544" y="1124744"/>
            <a:ext cx="8229600" cy="5544616"/>
          </a:xfrm>
        </p:spPr>
        <p:txBody>
          <a:bodyPr>
            <a:noAutofit/>
          </a:bodyPr>
          <a:lstStyle/>
          <a:p>
            <a:r>
              <a:rPr lang="en-US" altLang="zh-TW" sz="2700" dirty="0" smtClean="0"/>
              <a:t>In 1990, the “mountain area reserve” was renamed as the “mountain compatriot reserve” because some land used by the plains mountain compatriot had already been merged to the reserve.</a:t>
            </a:r>
          </a:p>
          <a:p>
            <a:r>
              <a:rPr lang="en-US" altLang="zh-TW" sz="2700" dirty="0" smtClean="0"/>
              <a:t>Under the 1990 regulation, the reserve was allowed to lease to industries and religious groups. Policy was also introduced to promote mining and tourism among the indigenous tribes which changed their traditional ways of living drastically. </a:t>
            </a:r>
          </a:p>
          <a:p>
            <a:r>
              <a:rPr lang="en-US" altLang="zh-TW" sz="2700" dirty="0" smtClean="0"/>
              <a:t>The government still utilized executive ordinance to rezone the reserve and therefore seriously undermined the indigenous peoples’ right to their natural resources</a:t>
            </a:r>
            <a:r>
              <a:rPr lang="en-US" altLang="zh-TW" sz="2900" dirty="0" smtClean="0"/>
              <a:t>.</a:t>
            </a:r>
            <a:endParaRPr lang="zh-TW" altLang="en-US" sz="29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7504" y="274638"/>
            <a:ext cx="8928992" cy="1143000"/>
          </a:xfrm>
        </p:spPr>
        <p:txBody>
          <a:bodyPr>
            <a:noAutofit/>
          </a:bodyPr>
          <a:lstStyle/>
          <a:p>
            <a:r>
              <a:rPr lang="en-US" altLang="zh-TW" sz="3600" dirty="0" smtClean="0"/>
              <a:t>4. Incorporating indigenous legal traditions into the positive law</a:t>
            </a:r>
            <a:endParaRPr lang="zh-TW" altLang="en-US" sz="3600" dirty="0"/>
          </a:p>
        </p:txBody>
      </p:sp>
      <p:sp>
        <p:nvSpPr>
          <p:cNvPr id="3" name="內容版面配置區 2"/>
          <p:cNvSpPr>
            <a:spLocks noGrp="1"/>
          </p:cNvSpPr>
          <p:nvPr>
            <p:ph idx="1"/>
          </p:nvPr>
        </p:nvSpPr>
        <p:spPr>
          <a:xfrm>
            <a:off x="467544" y="1556792"/>
            <a:ext cx="8229600" cy="4925144"/>
          </a:xfrm>
        </p:spPr>
        <p:txBody>
          <a:bodyPr>
            <a:normAutofit fontScale="92500" lnSpcReduction="10000"/>
          </a:bodyPr>
          <a:lstStyle/>
          <a:p>
            <a:r>
              <a:rPr lang="en-US" altLang="zh-TW" dirty="0" smtClean="0"/>
              <a:t>The DPP government initiated the investigation of indigenous customs to assist the application of them as formal legal source (including customary laws and factual customs) under the ROC Civil Code, which is conceived to play certain roles in the 2009 amended Book on Rights over Things of the Civil Code.</a:t>
            </a:r>
          </a:p>
          <a:p>
            <a:r>
              <a:rPr lang="en-US" altLang="zh-TW" dirty="0" smtClean="0"/>
              <a:t>New ad hoc judges for indigenous peoples were also established in the court in 2013, which also reinforces the application and recognition of the culture and value system of indigenous peoples.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60648"/>
            <a:ext cx="8229600" cy="864096"/>
          </a:xfrm>
        </p:spPr>
        <p:txBody>
          <a:bodyPr>
            <a:normAutofit/>
          </a:bodyPr>
          <a:lstStyle/>
          <a:p>
            <a:r>
              <a:rPr lang="en-US" altLang="zh-TW" sz="4000" dirty="0" smtClean="0"/>
              <a:t>VIII. Conclusion</a:t>
            </a:r>
            <a:endParaRPr lang="zh-TW" altLang="en-US" sz="4000" dirty="0"/>
          </a:p>
        </p:txBody>
      </p:sp>
      <p:sp>
        <p:nvSpPr>
          <p:cNvPr id="3" name="內容版面配置區 2"/>
          <p:cNvSpPr>
            <a:spLocks noGrp="1"/>
          </p:cNvSpPr>
          <p:nvPr>
            <p:ph idx="1"/>
          </p:nvPr>
        </p:nvSpPr>
        <p:spPr>
          <a:xfrm>
            <a:off x="467544" y="1268760"/>
            <a:ext cx="8229600" cy="5256584"/>
          </a:xfrm>
        </p:spPr>
        <p:txBody>
          <a:bodyPr>
            <a:normAutofit/>
          </a:bodyPr>
          <a:lstStyle/>
          <a:p>
            <a:pPr>
              <a:buNone/>
            </a:pPr>
            <a:r>
              <a:rPr lang="en-US" altLang="zh-TW" dirty="0" smtClean="0"/>
              <a:t>It is about time to change the mainstream legal practice which used to oppress and persecute the living space of indigenous peoples, and to recognize plains aborigines, who lost their identity in the past, as legitimate indigenous peoples under the Fundamental Law.</a:t>
            </a:r>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16632"/>
            <a:ext cx="8229600" cy="864096"/>
          </a:xfrm>
        </p:spPr>
        <p:txBody>
          <a:bodyPr>
            <a:normAutofit fontScale="90000"/>
          </a:bodyPr>
          <a:lstStyle/>
          <a:p>
            <a:r>
              <a:rPr lang="en-US" altLang="zh-TW" sz="4000" dirty="0" smtClean="0"/>
              <a:t>II. The subordinates of European Colony</a:t>
            </a:r>
            <a:endParaRPr lang="zh-TW" altLang="en-US" sz="4000" dirty="0"/>
          </a:p>
        </p:txBody>
      </p:sp>
      <p:sp>
        <p:nvSpPr>
          <p:cNvPr id="3" name="內容版面配置區 2"/>
          <p:cNvSpPr>
            <a:spLocks noGrp="1"/>
          </p:cNvSpPr>
          <p:nvPr>
            <p:ph idx="1"/>
          </p:nvPr>
        </p:nvSpPr>
        <p:spPr>
          <a:xfrm>
            <a:off x="467544" y="908720"/>
            <a:ext cx="8229600" cy="5949280"/>
          </a:xfrm>
        </p:spPr>
        <p:txBody>
          <a:bodyPr>
            <a:normAutofit fontScale="85000" lnSpcReduction="10000"/>
          </a:bodyPr>
          <a:lstStyle/>
          <a:p>
            <a:r>
              <a:rPr lang="en-US" altLang="zh-TW" dirty="0" smtClean="0"/>
              <a:t>In the 1620s, the Dutch and Spanish established sovereignty in terms of Christian international law by creating colonies over certain parts of Taiwan. The Dutch colonialists replicated the tenant-lordship allegiance by setting up an “elder” in indigenous tribes, who was empowered to govern the tribal members.</a:t>
            </a:r>
          </a:p>
          <a:p>
            <a:r>
              <a:rPr lang="en-US" altLang="zh-TW" dirty="0" smtClean="0"/>
              <a:t>The Dutch rulers also recruited Han people (that is, ethnic Chinese) from across the Taiwan Strait to perform agricultural and commercial activities. These immigrants needed to have resident registration issued by the Dutch authorities.  Under the “</a:t>
            </a:r>
            <a:r>
              <a:rPr lang="en-US" altLang="zh-TW" dirty="0" err="1" smtClean="0"/>
              <a:t>pacht</a:t>
            </a:r>
            <a:r>
              <a:rPr lang="en-US" altLang="zh-TW" dirty="0" smtClean="0"/>
              <a:t>” system, Han people paid fees to the Dutch rulers in order to monopolize the business with indigenous peoples, and therefore in turn tried every way to extort the indigenous peoples.</a:t>
            </a:r>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188640"/>
            <a:ext cx="8712968" cy="792088"/>
          </a:xfrm>
        </p:spPr>
        <p:txBody>
          <a:bodyPr>
            <a:normAutofit/>
          </a:bodyPr>
          <a:lstStyle/>
          <a:p>
            <a:r>
              <a:rPr lang="en-US" altLang="zh-TW" sz="3300" dirty="0" smtClean="0"/>
              <a:t>III. A special ethnic group under the Cheng regime</a:t>
            </a:r>
            <a:endParaRPr lang="zh-TW" altLang="en-US" sz="3300" dirty="0"/>
          </a:p>
        </p:txBody>
      </p:sp>
      <p:sp>
        <p:nvSpPr>
          <p:cNvPr id="3" name="內容版面配置區 2"/>
          <p:cNvSpPr>
            <a:spLocks noGrp="1"/>
          </p:cNvSpPr>
          <p:nvPr>
            <p:ph idx="1"/>
          </p:nvPr>
        </p:nvSpPr>
        <p:spPr>
          <a:xfrm>
            <a:off x="467544" y="1052736"/>
            <a:ext cx="8229600" cy="5688632"/>
          </a:xfrm>
        </p:spPr>
        <p:txBody>
          <a:bodyPr>
            <a:normAutofit fontScale="92500" lnSpcReduction="20000"/>
          </a:bodyPr>
          <a:lstStyle/>
          <a:p>
            <a:r>
              <a:rPr lang="en-US" altLang="zh-TW" dirty="0" smtClean="0"/>
              <a:t>In 1661, some indigenous peoples turned their allegiance toward </a:t>
            </a:r>
            <a:r>
              <a:rPr lang="en-US" altLang="zh-TW" dirty="0" err="1" smtClean="0"/>
              <a:t>Koxinga</a:t>
            </a:r>
            <a:r>
              <a:rPr lang="en-US" altLang="zh-TW" dirty="0" smtClean="0"/>
              <a:t>, who chased away the Dutch ruler, and subordinated to his Han-style authority. </a:t>
            </a:r>
          </a:p>
          <a:p>
            <a:pPr lvl="0"/>
            <a:r>
              <a:rPr lang="en-US" altLang="zh-TW" dirty="0" smtClean="0"/>
              <a:t>The Cheng regime established by </a:t>
            </a:r>
            <a:r>
              <a:rPr lang="en-US" altLang="zh-TW" dirty="0" err="1" smtClean="0"/>
              <a:t>Koxinga</a:t>
            </a:r>
            <a:r>
              <a:rPr lang="en-US" altLang="zh-TW" dirty="0" smtClean="0"/>
              <a:t> pertained the Han perspective by dividing his subordinates into the civilized subjects and barbarians.  Those indigenous peoples who subordinated to the Cheng thus were called barbarians, a special ethnic group.</a:t>
            </a:r>
            <a:endParaRPr lang="zh-TW" altLang="zh-TW" dirty="0" smtClean="0"/>
          </a:p>
          <a:p>
            <a:r>
              <a:rPr lang="en-US" altLang="zh-TW" dirty="0" smtClean="0"/>
              <a:t>As for the </a:t>
            </a:r>
            <a:r>
              <a:rPr lang="en-US" altLang="zh-TW" dirty="0" err="1" smtClean="0"/>
              <a:t>dis</a:t>
            </a:r>
            <a:r>
              <a:rPr lang="en-US" altLang="zh-TW" dirty="0" smtClean="0"/>
              <a:t>-subordinates, they were treated as “non-human.” </a:t>
            </a:r>
            <a:r>
              <a:rPr lang="zh-TW" altLang="zh-TW" dirty="0" smtClean="0"/>
              <a:t> </a:t>
            </a:r>
            <a:r>
              <a:rPr lang="en-US" altLang="zh-TW" dirty="0" smtClean="0"/>
              <a:t>Most of the indigenous at that time, however, were </a:t>
            </a:r>
            <a:r>
              <a:rPr lang="en-US" altLang="zh-TW" dirty="0" err="1" smtClean="0"/>
              <a:t>dis</a:t>
            </a:r>
            <a:r>
              <a:rPr lang="en-US" altLang="zh-TW" dirty="0" smtClean="0"/>
              <a:t>-subordinates to this Han regime and lived under their own law.</a:t>
            </a:r>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16632"/>
            <a:ext cx="8712968" cy="1412776"/>
          </a:xfrm>
        </p:spPr>
        <p:txBody>
          <a:bodyPr>
            <a:normAutofit fontScale="90000"/>
          </a:bodyPr>
          <a:lstStyle/>
          <a:p>
            <a:r>
              <a:rPr lang="en-US" altLang="zh-TW" sz="3700" dirty="0" smtClean="0"/>
              <a:t>IV. Special ethnic groups under the Qing Dynasty</a:t>
            </a:r>
            <a:r>
              <a:rPr lang="zh-TW" altLang="zh-TW" sz="3700" dirty="0" smtClean="0"/>
              <a:t> </a:t>
            </a:r>
            <a:r>
              <a:rPr lang="en-US" altLang="zh-TW" sz="4000" dirty="0" smtClean="0"/>
              <a:t/>
            </a:r>
            <a:br>
              <a:rPr lang="en-US" altLang="zh-TW" sz="4000" dirty="0" smtClean="0"/>
            </a:br>
            <a:r>
              <a:rPr lang="en-US" altLang="zh-TW" sz="3700" dirty="0" smtClean="0"/>
              <a:t>1. M</a:t>
            </a:r>
            <a:r>
              <a:rPr lang="en-US" altLang="zh-TW" sz="3600" dirty="0" smtClean="0"/>
              <a:t>ountain </a:t>
            </a:r>
            <a:r>
              <a:rPr lang="en-US" altLang="zh-TW" sz="3600" smtClean="0"/>
              <a:t>aborigines</a:t>
            </a:r>
            <a:r>
              <a:rPr lang="en-US" altLang="zh-TW" sz="3200" smtClean="0"/>
              <a:t> </a:t>
            </a:r>
            <a:r>
              <a:rPr lang="en-US" altLang="zh-TW" sz="3200" smtClean="0"/>
              <a:t>(</a:t>
            </a:r>
            <a:r>
              <a:rPr lang="zh-TW" altLang="en-US" sz="3200" smtClean="0"/>
              <a:t>高山族</a:t>
            </a:r>
            <a:r>
              <a:rPr lang="zh-TW" altLang="en-US" sz="3200" dirty="0" smtClean="0"/>
              <a:t>原住民族</a:t>
            </a:r>
            <a:r>
              <a:rPr lang="en-US" altLang="zh-TW" sz="3200" dirty="0" smtClean="0"/>
              <a:t>)</a:t>
            </a:r>
            <a:r>
              <a:rPr lang="en-US" altLang="zh-TW" sz="3600" dirty="0" smtClean="0"/>
              <a:t> </a:t>
            </a:r>
            <a:r>
              <a:rPr lang="en-US" altLang="zh-TW" sz="3700" dirty="0" smtClean="0"/>
              <a:t>outside the borderline</a:t>
            </a:r>
            <a:endParaRPr lang="zh-TW" altLang="en-US" sz="3700" dirty="0"/>
          </a:p>
        </p:txBody>
      </p:sp>
      <p:sp>
        <p:nvSpPr>
          <p:cNvPr id="3" name="內容版面配置區 2"/>
          <p:cNvSpPr>
            <a:spLocks noGrp="1"/>
          </p:cNvSpPr>
          <p:nvPr>
            <p:ph idx="1"/>
          </p:nvPr>
        </p:nvSpPr>
        <p:spPr>
          <a:xfrm>
            <a:off x="395536" y="1673424"/>
            <a:ext cx="8229600" cy="5184576"/>
          </a:xfrm>
        </p:spPr>
        <p:txBody>
          <a:bodyPr>
            <a:normAutofit fontScale="92500" lnSpcReduction="20000"/>
          </a:bodyPr>
          <a:lstStyle/>
          <a:p>
            <a:r>
              <a:rPr lang="en-US" altLang="zh-TW" dirty="0" smtClean="0"/>
              <a:t>The Qing Dynasty became the third alien regime of Taiwan in 1683. The Qing ruled Taiwan merely for avoiding any rivals’ controlling this island. With such negative attitude, the Qing government was not willing to govern but to cast away “mountain aborigines” (called “raw barbarian” at that time) . A borderline, called “cow in land,” was established to separate them from the territory of the Qing. </a:t>
            </a:r>
          </a:p>
          <a:p>
            <a:pPr lvl="0"/>
            <a:r>
              <a:rPr lang="en-US" altLang="zh-TW" dirty="0" smtClean="0"/>
              <a:t>The mountain aborigines lived outside of the borderline could apply their own law, yet the borderline was constantly pushed towards them to compress their living space.</a:t>
            </a:r>
            <a:endParaRPr lang="zh-TW" altLang="zh-TW"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404664"/>
            <a:ext cx="8712968" cy="926976"/>
          </a:xfrm>
        </p:spPr>
        <p:txBody>
          <a:bodyPr>
            <a:normAutofit/>
          </a:bodyPr>
          <a:lstStyle/>
          <a:p>
            <a:r>
              <a:rPr lang="en-US" altLang="zh-TW" sz="3200" dirty="0" smtClean="0"/>
              <a:t>2. Plains aborigines (</a:t>
            </a:r>
            <a:r>
              <a:rPr lang="zh-TW" altLang="en-US" sz="3200" dirty="0" smtClean="0"/>
              <a:t>平埔族</a:t>
            </a:r>
            <a:r>
              <a:rPr lang="en-US" altLang="zh-TW" sz="3200" dirty="0" smtClean="0"/>
              <a:t>) within the borderline </a:t>
            </a:r>
            <a:endParaRPr lang="zh-TW" altLang="en-US" sz="3200" dirty="0"/>
          </a:p>
        </p:txBody>
      </p:sp>
      <p:sp>
        <p:nvSpPr>
          <p:cNvPr id="3" name="內容版面配置區 2"/>
          <p:cNvSpPr>
            <a:spLocks noGrp="1"/>
          </p:cNvSpPr>
          <p:nvPr>
            <p:ph idx="1"/>
          </p:nvPr>
        </p:nvSpPr>
        <p:spPr>
          <a:xfrm>
            <a:off x="467544" y="1484784"/>
            <a:ext cx="8229600" cy="3888432"/>
          </a:xfrm>
        </p:spPr>
        <p:txBody>
          <a:bodyPr>
            <a:noAutofit/>
          </a:bodyPr>
          <a:lstStyle/>
          <a:p>
            <a:r>
              <a:rPr lang="en-US" altLang="zh-TW" sz="3000" dirty="0" smtClean="0"/>
              <a:t>Certain clans of indigenous peoples were assimilated as “plains aborigines” (called “mature barbarian” at that time)</a:t>
            </a:r>
            <a:r>
              <a:rPr lang="en-US" altLang="zh-TW" sz="2800" dirty="0" smtClean="0"/>
              <a:t> </a:t>
            </a:r>
            <a:r>
              <a:rPr lang="en-US" altLang="zh-TW" sz="3000" dirty="0" smtClean="0"/>
              <a:t>and lived within the borderline since the Dutch and Cheng eras. Plains aborigines were governed by the Qing government in Taiwan. There were also clans of “subordinated mountain aborigines” who paid their tax to the Qing government as a symbol of subordination yet lived outside of the borderline.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562074"/>
          </a:xfrm>
        </p:spPr>
        <p:txBody>
          <a:bodyPr>
            <a:normAutofit fontScale="90000"/>
          </a:bodyPr>
          <a:lstStyle/>
          <a:p>
            <a:endParaRPr lang="zh-TW" altLang="en-US" dirty="0"/>
          </a:p>
        </p:txBody>
      </p:sp>
      <p:sp>
        <p:nvSpPr>
          <p:cNvPr id="3" name="內容版面配置區 2"/>
          <p:cNvSpPr>
            <a:spLocks noGrp="1"/>
          </p:cNvSpPr>
          <p:nvPr>
            <p:ph idx="1"/>
          </p:nvPr>
        </p:nvSpPr>
        <p:spPr>
          <a:xfrm>
            <a:off x="467544" y="836712"/>
            <a:ext cx="8229600" cy="5472608"/>
          </a:xfrm>
        </p:spPr>
        <p:txBody>
          <a:bodyPr>
            <a:normAutofit fontScale="92500" lnSpcReduction="20000"/>
          </a:bodyPr>
          <a:lstStyle/>
          <a:p>
            <a:r>
              <a:rPr lang="en-US" altLang="zh-TW" dirty="0" smtClean="0"/>
              <a:t>Being “mature barbarians,” plains aborigines were treated as the inferior and apartheid policy was implemented. The Han peoples in Taiwan, including </a:t>
            </a:r>
            <a:r>
              <a:rPr lang="en-US" altLang="zh-TW" dirty="0" err="1" smtClean="0"/>
              <a:t>Fukienese</a:t>
            </a:r>
            <a:r>
              <a:rPr lang="en-US" altLang="zh-TW" dirty="0" smtClean="0"/>
              <a:t> and Hakka, were not allowed to cultivate the land belonging to plains aborigines, which therefore became a special zone.</a:t>
            </a:r>
          </a:p>
          <a:p>
            <a:r>
              <a:rPr lang="en-US" altLang="zh-TW" dirty="0" smtClean="0"/>
              <a:t>In 1724, Han peoples were at first time allowed to lease land of plains aborigines. Yet transactions like sales or sales with the condition of repurchase were still banned. Underground transactions in turn were constantly done.</a:t>
            </a:r>
          </a:p>
          <a:p>
            <a:r>
              <a:rPr lang="en-US" altLang="zh-TW" dirty="0" smtClean="0"/>
              <a:t>Moreover, the leased land of plains aborigines were gradually controlled by Han-tenants.  </a:t>
            </a:r>
            <a:endParaRPr lang="zh-TW" altLang="en-US" dirty="0" smtClean="0"/>
          </a:p>
          <a:p>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354162"/>
          </a:xfrm>
        </p:spPr>
        <p:txBody>
          <a:bodyPr>
            <a:normAutofit/>
          </a:bodyPr>
          <a:lstStyle/>
          <a:p>
            <a:r>
              <a:rPr lang="en-US" altLang="zh-TW" sz="3600" dirty="0" smtClean="0"/>
              <a:t>3. Plains aborigines were conceived as</a:t>
            </a:r>
            <a:br>
              <a:rPr lang="en-US" altLang="zh-TW" sz="3600" dirty="0" smtClean="0"/>
            </a:br>
            <a:r>
              <a:rPr lang="en-US" altLang="zh-TW" sz="3600" dirty="0" smtClean="0"/>
              <a:t> Han peoples</a:t>
            </a:r>
            <a:endParaRPr lang="zh-TW" altLang="en-US" sz="3600" dirty="0"/>
          </a:p>
        </p:txBody>
      </p:sp>
      <p:sp>
        <p:nvSpPr>
          <p:cNvPr id="3" name="內容版面配置區 2"/>
          <p:cNvSpPr>
            <a:spLocks noGrp="1"/>
          </p:cNvSpPr>
          <p:nvPr>
            <p:ph idx="1"/>
          </p:nvPr>
        </p:nvSpPr>
        <p:spPr>
          <a:xfrm>
            <a:off x="395536" y="1268760"/>
            <a:ext cx="8229600" cy="5400600"/>
          </a:xfrm>
        </p:spPr>
        <p:txBody>
          <a:bodyPr>
            <a:normAutofit fontScale="85000" lnSpcReduction="20000"/>
          </a:bodyPr>
          <a:lstStyle/>
          <a:p>
            <a:r>
              <a:rPr lang="en-US" altLang="zh-TW" sz="3300" dirty="0" smtClean="0"/>
              <a:t>In the beginning, the Han peoples in Taiwan were administered by the prefecture magistrates who were Han people; in contrast, </a:t>
            </a:r>
            <a:r>
              <a:rPr lang="en-US" altLang="zh-TW" dirty="0" smtClean="0"/>
              <a:t>plains aborigines </a:t>
            </a:r>
            <a:r>
              <a:rPr lang="en-US" altLang="zh-TW" sz="3300" dirty="0" smtClean="0"/>
              <a:t>were administered by the prefecture magistrates specializing in the affairs about barbarians. </a:t>
            </a:r>
          </a:p>
          <a:p>
            <a:r>
              <a:rPr lang="en-US" altLang="zh-TW" sz="3300" dirty="0" smtClean="0"/>
              <a:t>Yet in 1875, the apartheid policy was abolished. Both Han peoples and plains aborigines were administered by the prefecture magistrate, which was so-called “merged administration” policy.</a:t>
            </a:r>
          </a:p>
          <a:p>
            <a:r>
              <a:rPr lang="en-US" altLang="zh-TW" sz="3300" dirty="0" smtClean="0"/>
              <a:t>At the end of 1887, many </a:t>
            </a:r>
            <a:r>
              <a:rPr lang="en-US" altLang="zh-TW" dirty="0" smtClean="0"/>
              <a:t>plains aborigines changed their legal status to</a:t>
            </a:r>
            <a:r>
              <a:rPr lang="en-US" altLang="zh-TW" sz="3300" dirty="0" smtClean="0"/>
              <a:t> civilized subjects, which symbolized the </a:t>
            </a:r>
            <a:r>
              <a:rPr lang="en-US" altLang="zh-TW" sz="3300" dirty="0" err="1" smtClean="0"/>
              <a:t>sinicization</a:t>
            </a:r>
            <a:r>
              <a:rPr lang="en-US" altLang="zh-TW" sz="3300" dirty="0" smtClean="0"/>
              <a:t> of plains aborigines. In 1888, the administration of </a:t>
            </a:r>
            <a:r>
              <a:rPr lang="en-US" altLang="zh-TW" dirty="0" smtClean="0"/>
              <a:t>plains aborigines </a:t>
            </a:r>
            <a:r>
              <a:rPr lang="en-US" altLang="zh-TW" sz="3300" dirty="0" smtClean="0"/>
              <a:t>was transferred to the local magistrate.</a:t>
            </a:r>
          </a:p>
          <a:p>
            <a:endParaRPr lang="en-US" altLang="zh-TW" dirty="0" smtClean="0"/>
          </a:p>
          <a:p>
            <a:endParaRPr lang="zh-TW"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4. The Initial encounter with assimilation of mountain aborigines </a:t>
            </a:r>
            <a:endParaRPr lang="zh-TW" altLang="en-US" dirty="0"/>
          </a:p>
        </p:txBody>
      </p:sp>
      <p:sp>
        <p:nvSpPr>
          <p:cNvPr id="3" name="內容版面配置區 2"/>
          <p:cNvSpPr>
            <a:spLocks noGrp="1"/>
          </p:cNvSpPr>
          <p:nvPr>
            <p:ph idx="1"/>
          </p:nvPr>
        </p:nvSpPr>
        <p:spPr/>
        <p:txBody>
          <a:bodyPr>
            <a:normAutofit/>
          </a:bodyPr>
          <a:lstStyle/>
          <a:p>
            <a:r>
              <a:rPr lang="en-US" altLang="zh-TW" sz="3000" dirty="0" smtClean="0"/>
              <a:t>In the late Qing period of Taiwan’s history, both the Qing government and Han peoples in Taiwan began to enter the land of m</a:t>
            </a:r>
            <a:r>
              <a:rPr lang="en-US" altLang="zh-TW" sz="2800" dirty="0" smtClean="0"/>
              <a:t>ountain aborigines</a:t>
            </a:r>
            <a:r>
              <a:rPr lang="en-US" altLang="zh-TW" sz="3000" dirty="0" smtClean="0"/>
              <a:t> in the name of “exploitation” so as to further oppress their living space.</a:t>
            </a:r>
            <a:endParaRPr lang="zh-TW" altLang="en-US" sz="3000" dirty="0"/>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2877</TotalTime>
  <Words>2506</Words>
  <Application>Microsoft Office PowerPoint</Application>
  <PresentationFormat>如螢幕大小 (4:3)</PresentationFormat>
  <Paragraphs>77</Paragraphs>
  <Slides>26</Slides>
  <Notes>0</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26</vt:i4>
      </vt:variant>
    </vt:vector>
  </HeadingPairs>
  <TitlesOfParts>
    <vt:vector size="30" baseType="lpstr">
      <vt:lpstr>新細明體</vt:lpstr>
      <vt:lpstr>Arial</vt:lpstr>
      <vt:lpstr>Calibri</vt:lpstr>
      <vt:lpstr>Office 佈景主題</vt:lpstr>
      <vt:lpstr>Indigenous Peoples in the  Legal History of Taiwan:  Being a Special Ethnic Group, Territory and Legal Culture</vt:lpstr>
      <vt:lpstr>I. Introduction</vt:lpstr>
      <vt:lpstr>II. The subordinates of European Colony</vt:lpstr>
      <vt:lpstr>III. A special ethnic group under the Cheng regime</vt:lpstr>
      <vt:lpstr>IV. Special ethnic groups under the Qing Dynasty  1. Mountain aborigines (高山族原住民族) outside the borderline</vt:lpstr>
      <vt:lpstr>2. Plains aborigines (平埔族) within the borderline </vt:lpstr>
      <vt:lpstr>PowerPoint 簡報</vt:lpstr>
      <vt:lpstr>3. Plains aborigines were conceived as  Han peoples</vt:lpstr>
      <vt:lpstr>4. The Initial encounter with assimilation of mountain aborigines </vt:lpstr>
      <vt:lpstr>V. Assimilation and Specialization under the Japanese modern law 1. The characterization of indigenous peoples </vt:lpstr>
      <vt:lpstr>PowerPoint 簡報</vt:lpstr>
      <vt:lpstr>PowerPoint 簡報</vt:lpstr>
      <vt:lpstr>2. Regulations for the special treatment of mountain aborigines</vt:lpstr>
      <vt:lpstr>3. The limited continuity of legal traditions of mountain aborigines</vt:lpstr>
      <vt:lpstr>VI. The Assimilation Policy of the ROC Law  1. From the mountain compatriot (山地同胞) to the  mountain-area mountain compatriot (山地山胞) and plains mountain compatriot (平地山胞)   </vt:lpstr>
      <vt:lpstr>PowerPoint 簡報</vt:lpstr>
      <vt:lpstr>PowerPoint 簡報</vt:lpstr>
      <vt:lpstr>2. The shrinkage of Special Zone and special treatment</vt:lpstr>
      <vt:lpstr>3 Denial of the legal traditions of indigenous peoples and loophole of rule of law</vt:lpstr>
      <vt:lpstr>VII. Recent Development: Recognizing the Subjectivity of Indigenous Peoples   1. Overview</vt:lpstr>
      <vt:lpstr>PowerPoint 簡報</vt:lpstr>
      <vt:lpstr>PowerPoint 簡報</vt:lpstr>
      <vt:lpstr>2. More flexible identification rules</vt:lpstr>
      <vt:lpstr>3. Following the old rules over the reserve</vt:lpstr>
      <vt:lpstr>4. Incorporating indigenous legal traditions into the positive law</vt:lpstr>
      <vt:lpstr>VIII.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Indigenous Peoples in the Legal History of Taiwan: Being a Special Ethnic Group, Territory and Legal Culture</dc:title>
  <dc:creator>user</dc:creator>
  <cp:lastModifiedBy>user</cp:lastModifiedBy>
  <cp:revision>219</cp:revision>
  <dcterms:created xsi:type="dcterms:W3CDTF">2015-05-09T06:32:24Z</dcterms:created>
  <dcterms:modified xsi:type="dcterms:W3CDTF">2018-07-05T10:31:03Z</dcterms:modified>
</cp:coreProperties>
</file>